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notesMaster" Target="notesMasters/notesMaster1.xml" /><Relationship Id="rId33" Type="http://schemas.openxmlformats.org/officeDocument/2006/relationships/theme" Target="theme/theme1.xml" /><Relationship Id="rId32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31" Type="http://schemas.openxmlformats.org/officeDocument/2006/relationships/presProps" Target="presProps.xml" /><Relationship Id="rId3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gplot2.tidyverse.org/reference/index.html" TargetMode="Externa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session5:</a:t>
            </a:r>
            <a:r>
              <a:rPr/>
              <a:t> </a:t>
            </a:r>
            <a:r>
              <a:rPr/>
              <a:t>visualise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Live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dot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 sz="1800">
                <a:latin typeface="Courier"/>
              </a:rPr>
              <a:t>geom_point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raw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vs</a:t>
            </a:r>
            <a:r>
              <a:rPr/>
              <a:t> </a:t>
            </a:r>
            <a:r>
              <a:rPr/>
              <a:t>summaries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1800">
                <a:latin typeface="Courier"/>
              </a:rPr>
              <a:t>geom_bar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vital_status))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Scaling</a:t>
            </a:r>
            <a:r>
              <a:rPr/>
              <a:t> </a:t>
            </a:r>
            <a:r>
              <a:rPr/>
              <a:t>bars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datavis</a:t>
            </a:r>
            <a:r>
              <a:rPr/>
              <a:t> </a:t>
            </a:r>
            <a:r>
              <a:rPr/>
              <a:t>guidelines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consider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Position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X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axis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effective</a:t>
            </a:r>
            <a:r>
              <a:rPr/>
              <a:t> </a:t>
            </a:r>
            <a:r>
              <a:rPr/>
              <a:t>communicator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prime</a:t>
            </a:r>
            <a:r>
              <a:rPr/>
              <a:t> </a:t>
            </a:r>
            <a:r>
              <a:rPr/>
              <a:t>variables</a:t>
            </a:r>
          </a:p>
        </p:txBody>
      </p:sp>
      <p:pic>
        <p:nvPicPr>
          <p:cNvPr descr="../Images/datavis-effectiveness-munzn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9300" y="1816100"/>
            <a:ext cx="5613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from</a:t>
            </a:r>
            <a:r>
              <a:rPr/>
              <a:t> </a:t>
            </a:r>
            <a:r>
              <a:rPr/>
              <a:t>Visualization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Tamar</a:t>
            </a:r>
            <a:r>
              <a:rPr/>
              <a:t> </a:t>
            </a:r>
            <a:r>
              <a:rPr/>
              <a:t>Munzner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  <a:p>
            <a:pPr lvl="1"/>
            <a:r>
              <a:rPr/>
              <a:t>General data visualisation tips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Pie</a:t>
            </a:r>
            <a:r>
              <a:rPr/>
              <a:t> </a:t>
            </a:r>
            <a:r>
              <a:rPr/>
              <a:t>charts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unpopular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datavis</a:t>
            </a:r>
            <a:r>
              <a:rPr/>
              <a:t> </a:t>
            </a:r>
            <a:r>
              <a:rPr/>
              <a:t>people</a:t>
            </a:r>
          </a:p>
        </p:txBody>
      </p:sp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help you to explore &amp; understand your data</a:t>
            </a:r>
          </a:p>
          <a:p>
            <a:pPr lvl="1">
              <a:buAutoNum type="arabicPeriod"/>
            </a:pPr>
            <a:r>
              <a:rPr/>
              <a:t>communicate your data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 sz="1800">
                <a:latin typeface="Courier"/>
              </a:rPr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There are many ways to plot graphs in R</a:t>
            </a:r>
          </a:p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allows you to ‘layer’ features of graphs</a:t>
            </a:r>
          </a:p>
          <a:p>
            <a:pPr lvl="1"/>
            <a:r>
              <a:rPr/>
              <a:t>works well with tidy data</a:t>
            </a:r>
          </a:p>
          <a:p>
            <a:pPr lvl="2"/>
            <a:r>
              <a:rPr/>
              <a:t>it is part of the tidyverse, load it now with</a:t>
            </a:r>
          </a:p>
          <a:p>
            <a:pPr lvl="2"/>
            <a:r>
              <a:rPr sz="1800">
                <a:latin typeface="Courier"/>
              </a:rPr>
              <a:t>library(ggplot2)</a:t>
            </a:r>
            <a:r>
              <a:rPr/>
              <a:t> or </a:t>
            </a:r>
            <a:r>
              <a:rPr sz="1800">
                <a:latin typeface="Courier"/>
              </a:rPr>
              <a:t>library(tidyverse)</a:t>
            </a:r>
          </a:p>
          <a:p>
            <a:pPr lvl="1"/>
            <a:r>
              <a:rPr/>
              <a:t>(called </a:t>
            </a:r>
            <a:r>
              <a:rPr sz="1800">
                <a:latin typeface="Courier"/>
              </a:rPr>
              <a:t>ggplot2</a:t>
            </a:r>
            <a:r>
              <a:rPr/>
              <a:t> because the first version had problems! confusingly the main command is still called just </a:t>
            </a:r>
            <a:r>
              <a:rPr sz="1800">
                <a:latin typeface="Courier"/>
              </a:rPr>
              <a:t>ggplot</a:t>
            </a:r>
            <a:r>
              <a:rPr/>
              <a:t> 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 sz="1800">
                <a:latin typeface="Courier"/>
              </a:rPr>
              <a:t>ggplot2</a:t>
            </a:r>
            <a:r>
              <a:rPr/>
              <a:t> </a:t>
            </a:r>
            <a:r>
              <a:rPr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ggplot is hugely popular (hundreds thousands of users)</a:t>
            </a:r>
          </a:p>
          <a:p>
            <a:pPr lvl="1"/>
            <a:r>
              <a:rPr/>
              <a:t>lots of resources</a:t>
            </a:r>
          </a:p>
          <a:p>
            <a:pPr lvl="1"/>
            <a:r>
              <a:rPr/>
              <a:t>but there is a bit of a learning curve</a:t>
            </a:r>
          </a:p>
          <a:p>
            <a:pPr lvl="1"/>
            <a:r>
              <a:rPr/>
              <a:t>“It’s hard to succinctly describe how ggplot2 works because it embodies a deep philosophy of visualisation.”</a:t>
            </a:r>
          </a:p>
          <a:p>
            <a:pPr lvl="1"/>
            <a:r>
              <a:rPr/>
              <a:t>most useful reference website</a:t>
            </a:r>
            <a:r>
              <a:rPr>
                <a:hlinkClick r:id="rId2"/>
              </a:rPr>
              <a:t>https://ggplot2.tidyverse.org/reference/index.html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‘</a:t>
            </a:r>
            <a:r>
              <a:rPr/>
              <a:t>cheatsheet</a:t>
            </a:r>
            <a:r>
              <a:rPr/>
              <a:t>’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folder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course</a:t>
            </a:r>
            <a:r>
              <a:rPr/>
              <a:t> </a:t>
            </a:r>
            <a:r>
              <a:rPr/>
              <a:t>project</a:t>
            </a:r>
          </a:p>
        </p:txBody>
      </p:sp>
      <p:pic>
        <p:nvPicPr>
          <p:cNvPr descr="../Images/cheatsheet-data-visualiza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816100"/>
            <a:ext cx="5626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takes a while to get used to the structure.</a:t>
            </a:r>
          </a:p>
          <a:p>
            <a:pPr lvl="1"/>
            <a:r>
              <a:rPr/>
              <a:t>Different syntax possible</a:t>
            </a:r>
          </a:p>
          <a:p>
            <a:pPr lvl="0" marL="0" indent="0">
              <a:buNone/>
            </a:pPr>
            <a:r>
              <a:rPr/>
              <a:t>But in general: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(DATA)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GEOM_FUNCTION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(WHICH COLUMNS INFLUENCE AESTHETICS))</a:t>
            </a:r>
          </a:p>
          <a:p>
            <a:pPr lvl="1"/>
            <a:r>
              <a:rPr/>
              <a:t>I usually start by copying &amp; pasting some existing code &amp; modifying it.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aes</a:t>
            </a:r>
            <a:r>
              <a:rPr/>
              <a:t>’</a:t>
            </a:r>
            <a:r>
              <a:rPr/>
              <a:t> 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1800">
                <a:latin typeface="Courier"/>
              </a:rPr>
              <a:t>aes</a:t>
            </a:r>
            <a:r>
              <a:rPr/>
              <a:t> sets the columns that influence the aesthetics of the plot</a:t>
            </a:r>
          </a:p>
          <a:p>
            <a:pPr lvl="1"/>
            <a:r>
              <a:rPr/>
              <a:t>it can go either after the GEOM part or after the DATA part</a:t>
            </a:r>
          </a:p>
          <a:p>
            <a:pPr lvl="1"/>
            <a:r>
              <a:rPr/>
              <a:t>ggplot(DATA) + GEOM(aes(x=COLUMN))</a:t>
            </a:r>
          </a:p>
          <a:p>
            <a:pPr lvl="1"/>
            <a:r>
              <a:rPr/>
              <a:t>ggplot(DATA, aes(x=COLUMN)) + GEOM()</a:t>
            </a:r>
          </a:p>
          <a:p>
            <a:pPr lvl="1"/>
            <a:r>
              <a:rPr/>
              <a:t>makes a difference if you add other geoms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 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1"/>
            <a:r>
              <a:rPr/>
              <a:t>dots</a:t>
            </a:r>
          </a:p>
          <a:p>
            <a:pPr lvl="1"/>
            <a:r>
              <a:rPr/>
              <a:t>lines</a:t>
            </a:r>
          </a:p>
          <a:p>
            <a:pPr lvl="1"/>
            <a:r>
              <a:rPr/>
              <a:t>bars</a:t>
            </a:r>
          </a:p>
          <a:p>
            <a:pPr lvl="0" marL="0" indent="0">
              <a:buNone/>
            </a:pPr>
            <a:r>
              <a:rPr/>
              <a:t>Look at the </a:t>
            </a:r>
            <a:r>
              <a:rPr sz="1800"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session5: visualise data in R</dc:title>
  <dc:creator/>
  <cp:keywords/>
  <dcterms:created xsi:type="dcterms:W3CDTF">2021-08-23T22:15:07Z</dcterms:created>
  <dcterms:modified xsi:type="dcterms:W3CDTF">2021-08-23T22:15:07Z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